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99" r:id="rId4"/>
    <p:sldId id="298" r:id="rId5"/>
    <p:sldId id="300" r:id="rId6"/>
    <p:sldId id="301" r:id="rId7"/>
    <p:sldId id="297" r:id="rId8"/>
    <p:sldId id="30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AA3"/>
    <a:srgbClr val="FF9BB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9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E9F1B-4A12-4E39-93E4-A11FB05F35C4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B5B8D-79CB-4DD6-B451-D0238CE16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0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79C55-7849-4FF5-A127-5F164252FD6C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1AD8-903D-46B6-B6B5-149EFC7928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24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susan+g.+komen+logo&amp;source=images&amp;cd=&amp;cad=rja&amp;docid=O7opM3_fJDNIZM&amp;tbnid=3WH8fOTtTS-J3M:&amp;ved=0CAUQjRw&amp;url=http://www.komen.org/&amp;ei=BfvuUfD9IIiUqwHPvIHQCw&amp;bvm=bv.49641647,d.aWc&amp;psig=AFQjCNGuPpiTVMC9vQr1XrDwXLyV6CdexA&amp;ust=1374702694451076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susan+g.+komen+logo&amp;source=images&amp;cd=&amp;cad=rja&amp;docid=O7opM3_fJDNIZM&amp;tbnid=3WH8fOTtTS-J3M:&amp;ved=0CAUQjRw&amp;url=http://www.komen.org/&amp;ei=BfvuUfD9IIiUqwHPvIHQCw&amp;bvm=bv.49641647,d.aWc&amp;psig=AFQjCNGuPpiTVMC9vQr1XrDwXLyV6CdexA&amp;ust=1374702694451076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susan+g.+komen+logo&amp;source=images&amp;cd=&amp;cad=rja&amp;docid=O7opM3_fJDNIZM&amp;tbnid=3WH8fOTtTS-J3M:&amp;ved=0CAUQjRw&amp;url=http://www.komen.org/&amp;ei=BfvuUfD9IIiUqwHPvIHQCw&amp;bvm=bv.49641647,d.aWc&amp;psig=AFQjCNGuPpiTVMC9vQr1XrDwXLyV6CdexA&amp;ust=1374702694451076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6" descr="M:\CLIENTS\CLIENTS-CURRENT\Susan G. Komen\Logo\SGK-3C R large jp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669" y="1782405"/>
            <a:ext cx="3014662" cy="13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0804" y="2743200"/>
            <a:ext cx="7468796" cy="1222375"/>
          </a:xfrm>
        </p:spPr>
        <p:txBody>
          <a:bodyPr anchor="b"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60804" y="3998232"/>
            <a:ext cx="7468796" cy="6096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/>
          <a:p>
            <a:fld id="{3C21FDE4-B3F6-4117-BA92-C4F7FCCA26DE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/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8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637999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7999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4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solidFill>
            <a:srgbClr val="EF7AA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solidFill>
            <a:srgbClr val="EF7AA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637999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37999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0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7999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7999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4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67396" y="0"/>
            <a:ext cx="9211396" cy="7010401"/>
            <a:chOff x="-67396" y="0"/>
            <a:chExt cx="9211396" cy="701040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http://ww5.komen.org/images/sgk-logo_top.png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7396" y="5943600"/>
              <a:ext cx="1592792" cy="106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7999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7999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4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4" descr="http://ww5.komen.org/images/sgk-logo_top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396" y="5943600"/>
            <a:ext cx="1592792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hevron 11"/>
          <p:cNvSpPr/>
          <p:nvPr userDrawn="1"/>
        </p:nvSpPr>
        <p:spPr>
          <a:xfrm rot="10800000" flipH="1">
            <a:off x="381000" y="228599"/>
            <a:ext cx="10134600" cy="1035045"/>
          </a:xfrm>
          <a:prstGeom prst="chevron">
            <a:avLst/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  <a:latin typeface="Gotham" pitchFamily="2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90600" y="228599"/>
            <a:ext cx="7696200" cy="103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637999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7999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0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://ww5.komen.org/images/sgk-logo_top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396" y="5943600"/>
            <a:ext cx="1592792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hevron 11"/>
          <p:cNvSpPr/>
          <p:nvPr userDrawn="1"/>
        </p:nvSpPr>
        <p:spPr>
          <a:xfrm rot="10800000" flipH="1">
            <a:off x="381000" y="228599"/>
            <a:ext cx="10134600" cy="1035045"/>
          </a:xfrm>
          <a:prstGeom prst="chevron">
            <a:avLst/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  <a:latin typeface="Gotham" pitchFamily="2" charset="0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90600" y="228599"/>
            <a:ext cx="7696200" cy="103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7999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7999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2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YP1324367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3334" r="-3896"/>
          <a:stretch/>
        </p:blipFill>
        <p:spPr>
          <a:xfrm>
            <a:off x="0" y="-2463800"/>
            <a:ext cx="9906000" cy="9347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685800"/>
            <a:ext cx="7772400" cy="5105400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BFE3BB-0605-4E12-9481-27FB86B35EB8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90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CLIENTS\CLIENTS-CURRENT\Susan G. Komen\Presentations\Master Deck\MyKomen Images\4 hands_compressed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096"/>
            <a:ext cx="9220200" cy="6960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685800"/>
            <a:ext cx="7772400" cy="5105400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AC9D96-C9EA-489C-8469-988F2BB77104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3896" y="-2772"/>
            <a:ext cx="9223089" cy="6860771"/>
            <a:chOff x="-13896" y="-2772"/>
            <a:chExt cx="9223089" cy="6860771"/>
          </a:xfrm>
        </p:grpSpPr>
        <p:pic>
          <p:nvPicPr>
            <p:cNvPr id="8" name="Picture 7" descr="Woman_Bare_Head_Hoop_Earring_CMYK.jpg-500x400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7600" y="0"/>
              <a:ext cx="1741593" cy="6857999"/>
            </a:xfrm>
            <a:prstGeom prst="rect">
              <a:avLst/>
            </a:prstGeom>
          </p:spPr>
        </p:pic>
        <p:pic>
          <p:nvPicPr>
            <p:cNvPr id="1027" name="Picture 3" descr="C:\Users\michelle.cheney\Desktop\Woman_Bare_Head.jp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896" y="-2772"/>
              <a:ext cx="7539701" cy="6860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181600" y="685800"/>
            <a:ext cx="3810000" cy="5105400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EF7AA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493D6-18FC-47F2-AB10-E512DBF8A04E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7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493D6-18FC-47F2-AB10-E512DBF8A04E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michelle.cheney\Desktop\Copy of Overhead Runnin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01"/>
          <a:stretch/>
        </p:blipFill>
        <p:spPr bwMode="auto">
          <a:xfrm>
            <a:off x="-12468" y="-7715"/>
            <a:ext cx="9156468" cy="68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762000"/>
            <a:ext cx="3810000" cy="5105400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2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49000">
                <a:schemeClr val="bg1">
                  <a:shade val="67500"/>
                  <a:satMod val="115000"/>
                  <a:lumMod val="12000"/>
                  <a:lumOff val="88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6" descr="M:\CLIENTS\CLIENTS-CURRENT\Susan G. Komen\Logo\SGK-3C R large jp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604" y="1676400"/>
            <a:ext cx="2792792" cy="12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60804" y="2859768"/>
            <a:ext cx="7468796" cy="1222375"/>
          </a:xfrm>
        </p:spPr>
        <p:txBody>
          <a:bodyPr anchor="b"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60804" y="4114800"/>
            <a:ext cx="7468796" cy="6096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/>
          <a:p>
            <a:fld id="{3C21FDE4-B3F6-4117-BA92-C4F7FCCA26DE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/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7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chelle.cheney\Desktop\Survivors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156"/>
            <a:ext cx="9144001" cy="68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 userDrawn="1"/>
        </p:nvSpPr>
        <p:spPr>
          <a:xfrm rot="10800000" flipV="1">
            <a:off x="-838200" y="1091292"/>
            <a:ext cx="8153400" cy="2084615"/>
          </a:xfrm>
          <a:prstGeom prst="chevron">
            <a:avLst>
              <a:gd name="adj" fmla="val 24996"/>
            </a:avLst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0336" y="1091294"/>
            <a:ext cx="6355263" cy="2084614"/>
          </a:xfrm>
        </p:spPr>
        <p:txBody>
          <a:bodyPr/>
          <a:lstStyle>
            <a:lvl1pPr>
              <a:defRPr sz="2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How the ribbon may look in </a:t>
            </a:r>
            <a:r>
              <a:rPr lang="en-US" sz="2800" dirty="0" err="1" smtClean="0">
                <a:solidFill>
                  <a:schemeClr val="bg1"/>
                </a:solidFill>
              </a:rPr>
              <a:t>consectetur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adipisicing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elit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sed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eiusmod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err="1" smtClean="0">
                <a:solidFill>
                  <a:srgbClr val="FFFFFF"/>
                </a:solidFill>
              </a:rPr>
              <a:t>empor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Lorem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Ipsum</a:t>
            </a:r>
            <a:r>
              <a:rPr lang="en-US" sz="2800" dirty="0" smtClean="0">
                <a:solidFill>
                  <a:srgbClr val="FFFFFF"/>
                </a:solidFill>
              </a:rPr>
              <a:t> dolor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0815EA-F0E8-480F-A19B-B5C9A341A83A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2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elle.cheney\Desktop\Three Wome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334" y="0"/>
            <a:ext cx="9154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 userDrawn="1"/>
        </p:nvSpPr>
        <p:spPr>
          <a:xfrm flipV="1">
            <a:off x="3647266" y="4038600"/>
            <a:ext cx="6568075" cy="2084614"/>
          </a:xfrm>
          <a:prstGeom prst="chevron">
            <a:avLst>
              <a:gd name="adj" fmla="val 24996"/>
            </a:avLst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200" y="4038600"/>
            <a:ext cx="4800600" cy="2084614"/>
          </a:xfrm>
        </p:spPr>
        <p:txBody>
          <a:bodyPr/>
          <a:lstStyle>
            <a:lvl1pPr>
              <a:defRPr sz="2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How the ribbon may look in </a:t>
            </a:r>
            <a:r>
              <a:rPr lang="en-US" sz="2800" dirty="0" err="1" smtClean="0">
                <a:solidFill>
                  <a:schemeClr val="bg1"/>
                </a:solidFill>
              </a:rPr>
              <a:t>consectetur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adipisicing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elit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sed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eiusmod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err="1" smtClean="0">
                <a:solidFill>
                  <a:srgbClr val="FFFFFF"/>
                </a:solidFill>
              </a:rPr>
              <a:t>empor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Lorem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Ipsum</a:t>
            </a:r>
            <a:r>
              <a:rPr lang="en-US" sz="2800" dirty="0" smtClean="0">
                <a:solidFill>
                  <a:srgbClr val="FFFFFF"/>
                </a:solidFill>
              </a:rPr>
              <a:t> dolor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D8672-34E9-4031-B336-95D57D66D3C3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6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chelle.cheney\Desktop\Hope Woma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27709"/>
            <a:ext cx="9144000" cy="68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 userDrawn="1"/>
        </p:nvSpPr>
        <p:spPr>
          <a:xfrm rot="16200000">
            <a:off x="-2155096" y="606398"/>
            <a:ext cx="7561392" cy="2895600"/>
          </a:xfrm>
          <a:prstGeom prst="chevron">
            <a:avLst>
              <a:gd name="adj" fmla="val 24996"/>
            </a:avLst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4000" y="-533400"/>
            <a:ext cx="2743200" cy="5486400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4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How the ribbon may look </a:t>
            </a:r>
            <a:r>
              <a:rPr lang="en-US" sz="2800" dirty="0" err="1" smtClean="0">
                <a:solidFill>
                  <a:schemeClr val="bg1"/>
                </a:solidFill>
              </a:rPr>
              <a:t>amet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Consectetur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adipisicing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elit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sed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eiusmod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err="1" smtClean="0">
                <a:solidFill>
                  <a:srgbClr val="FFFFFF"/>
                </a:solidFill>
              </a:rPr>
              <a:t>empor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Lorem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ipsum</a:t>
            </a:r>
            <a:r>
              <a:rPr lang="en-US" sz="2800" dirty="0" smtClean="0">
                <a:solidFill>
                  <a:srgbClr val="FFFFFF"/>
                </a:solidFill>
              </a:rPr>
              <a:t> dolor sit</a:t>
            </a:r>
            <a:endParaRPr lang="en-US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27A5BC-76CF-4208-857B-C9A754E50E23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9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ichelle.cheney\Desktop\Komen Race Dallas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 userDrawn="1"/>
        </p:nvSpPr>
        <p:spPr>
          <a:xfrm rot="16200000">
            <a:off x="3839303" y="593928"/>
            <a:ext cx="7561392" cy="2895600"/>
          </a:xfrm>
          <a:prstGeom prst="chevron">
            <a:avLst>
              <a:gd name="adj" fmla="val 24996"/>
            </a:avLst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8399" y="-545870"/>
            <a:ext cx="2743200" cy="5486400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4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How the ribbon may look </a:t>
            </a:r>
            <a:r>
              <a:rPr lang="en-US" sz="2800" dirty="0" err="1" smtClean="0">
                <a:solidFill>
                  <a:schemeClr val="bg1"/>
                </a:solidFill>
              </a:rPr>
              <a:t>amet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Consectetur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adipisicing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elit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sed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eiusmod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err="1" smtClean="0">
                <a:solidFill>
                  <a:srgbClr val="FFFFFF"/>
                </a:solidFill>
              </a:rPr>
              <a:t>empor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Lorem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ipsum</a:t>
            </a:r>
            <a:r>
              <a:rPr lang="en-US" sz="2800" dirty="0" smtClean="0">
                <a:solidFill>
                  <a:srgbClr val="FFFFFF"/>
                </a:solidFill>
              </a:rPr>
              <a:t> dolor sit</a:t>
            </a:r>
            <a:endParaRPr lang="en-US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27A5BC-76CF-4208-857B-C9A754E50E23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5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chelle.cheney\Desktop\Hisp Woman and 3 Childre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0" y="0"/>
            <a:ext cx="9222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6"/>
          <p:cNvSpPr/>
          <p:nvPr userDrawn="1"/>
        </p:nvSpPr>
        <p:spPr>
          <a:xfrm rot="10800000" flipV="1">
            <a:off x="-914400" y="4495798"/>
            <a:ext cx="8153400" cy="1728109"/>
          </a:xfrm>
          <a:prstGeom prst="chevron">
            <a:avLst>
              <a:gd name="adj" fmla="val 24996"/>
            </a:avLst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136" y="4520292"/>
            <a:ext cx="6355263" cy="1728108"/>
          </a:xfrm>
        </p:spPr>
        <p:txBody>
          <a:bodyPr/>
          <a:lstStyle>
            <a:lvl1pPr>
              <a:defRPr sz="2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How the ribbon may look in </a:t>
            </a:r>
            <a:r>
              <a:rPr lang="en-US" sz="2800" dirty="0" err="1" smtClean="0">
                <a:solidFill>
                  <a:schemeClr val="bg1"/>
                </a:solidFill>
              </a:rPr>
              <a:t>consectetur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adipisicing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elit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sed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eiusmod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err="1" smtClean="0">
                <a:solidFill>
                  <a:srgbClr val="FFFFFF"/>
                </a:solidFill>
              </a:rPr>
              <a:t>empor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Lorem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Ipsum</a:t>
            </a:r>
            <a:r>
              <a:rPr lang="en-US" sz="2800" dirty="0" smtClean="0">
                <a:solidFill>
                  <a:srgbClr val="FFFFFF"/>
                </a:solidFill>
              </a:rPr>
              <a:t> dolor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0815EA-F0E8-480F-A19B-B5C9A341A83A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chelle.cheney\Desktop\two wome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6022"/>
            <a:ext cx="9152313" cy="68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8493D6-18FC-47F2-AB10-E512DBF8A04E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evron 9"/>
          <p:cNvSpPr/>
          <p:nvPr userDrawn="1"/>
        </p:nvSpPr>
        <p:spPr>
          <a:xfrm flipV="1">
            <a:off x="3672666" y="4191000"/>
            <a:ext cx="6568075" cy="2084614"/>
          </a:xfrm>
          <a:prstGeom prst="chevron">
            <a:avLst>
              <a:gd name="adj" fmla="val 24996"/>
            </a:avLst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267200" y="4038600"/>
            <a:ext cx="4800600" cy="2084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19600" y="4191000"/>
            <a:ext cx="4800600" cy="2084614"/>
          </a:xfrm>
        </p:spPr>
        <p:txBody>
          <a:bodyPr/>
          <a:lstStyle>
            <a:lvl1pPr>
              <a:defRPr sz="2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How the ribbon may look in </a:t>
            </a:r>
            <a:r>
              <a:rPr lang="en-US" sz="2800" dirty="0" err="1" smtClean="0">
                <a:solidFill>
                  <a:schemeClr val="bg1"/>
                </a:solidFill>
              </a:rPr>
              <a:t>consectetur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adipisicing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elit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sed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eiusmod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err="1" smtClean="0">
                <a:solidFill>
                  <a:srgbClr val="FFFFFF"/>
                </a:solidFill>
              </a:rPr>
              <a:t>empor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Lorem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Ipsum</a:t>
            </a:r>
            <a:r>
              <a:rPr lang="en-US" sz="2800" dirty="0" smtClean="0">
                <a:solidFill>
                  <a:srgbClr val="FFFFFF"/>
                </a:solidFill>
              </a:rPr>
              <a:t> dolor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5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00" y="-76200"/>
            <a:ext cx="9232393" cy="6934201"/>
            <a:chOff x="-1" y="1"/>
            <a:chExt cx="9144001" cy="6858000"/>
          </a:xfrm>
        </p:grpSpPr>
        <p:pic>
          <p:nvPicPr>
            <p:cNvPr id="10" name="Picture 2" descr="C:\Users\michelle.cheney\Desktop\live%2520ribbon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51229" y="1"/>
              <a:ext cx="569277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ichelle.cheney\Desktop\live%2520ribbon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" y="1"/>
              <a:ext cx="3451229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33400" y="1524000"/>
            <a:ext cx="5549003" cy="122237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33400" y="2779032"/>
            <a:ext cx="5549003" cy="6096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21FDE4-B3F6-4117-BA92-C4F7FCCA26DE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22685" y="312102"/>
            <a:ext cx="2272915" cy="983298"/>
            <a:chOff x="457200" y="838200"/>
            <a:chExt cx="2819400" cy="1340706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457200" y="838200"/>
              <a:ext cx="2819400" cy="13407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6" descr="M:\CLIENTS\CLIENTS-CURRENT\Susan G. Komen\Logo\SGK-3C R large jpg.jp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82455"/>
              <a:ext cx="2438400" cy="107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987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michelle.cheney\Desktop\Copy of Overhead Runnin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01"/>
          <a:stretch/>
        </p:blipFill>
        <p:spPr bwMode="auto">
          <a:xfrm>
            <a:off x="-12468" y="-7715"/>
            <a:ext cx="9258092" cy="694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33400" y="3850368"/>
            <a:ext cx="5715000" cy="1222375"/>
          </a:xfrm>
        </p:spPr>
        <p:txBody>
          <a:bodyPr anchor="b"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33400" y="5105400"/>
            <a:ext cx="5715000" cy="6096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21FDE4-B3F6-4117-BA92-C4F7FCCA26DE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22685" y="312102"/>
            <a:ext cx="2272915" cy="983298"/>
            <a:chOff x="457200" y="838200"/>
            <a:chExt cx="2819400" cy="1340706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457200" y="838200"/>
              <a:ext cx="2819400" cy="13407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6" descr="M:\CLIENTS\CLIENTS-CURRENT\Susan G. Komen\Logo\SGK-3C R large jpg.jp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82455"/>
              <a:ext cx="2438400" cy="107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00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7314" y="261257"/>
            <a:ext cx="5892800" cy="63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600200"/>
            <a:ext cx="5627914" cy="122237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/>
          <a:p>
            <a:fld id="{33D7CA76-013D-45D9-AF92-FB172D624849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/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ichelle.cheney\Desktop\Copy of Overhead Runnin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01"/>
          <a:stretch/>
        </p:blipFill>
        <p:spPr bwMode="auto">
          <a:xfrm>
            <a:off x="-12468" y="-7715"/>
            <a:ext cx="9156468" cy="68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600200"/>
            <a:ext cx="4953000" cy="122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/>
          <a:p>
            <a:fld id="{33D7CA76-013D-45D9-AF92-FB172D624849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/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9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1"/>
            <a:ext cx="9144001" cy="6858000"/>
            <a:chOff x="-1" y="1"/>
            <a:chExt cx="9144001" cy="6858000"/>
          </a:xfrm>
        </p:grpSpPr>
        <p:pic>
          <p:nvPicPr>
            <p:cNvPr id="8" name="Picture 2" descr="C:\Users\michelle.cheney\Desktop\live%2520ribbon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51229" y="1"/>
              <a:ext cx="569277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ichelle.cheney\Desktop\live%2520ribbon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" y="1"/>
              <a:ext cx="3451229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600200"/>
            <a:ext cx="4953000" cy="122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D7CA76-013D-45D9-AF92-FB172D624849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7314" y="261257"/>
            <a:ext cx="5892800" cy="63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600200"/>
            <a:ext cx="5627914" cy="122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61527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D7CA76-013D-45D9-AF92-FB172D624849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229600" y="63615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0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7999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7999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9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hyperlink" Target="http://www.google.com/url?sa=i&amp;rct=j&amp;q=susan+g.+komen+logo&amp;source=images&amp;cd=&amp;cad=rja&amp;docid=O7opM3_fJDNIZM&amp;tbnid=3WH8fOTtTS-J3M:&amp;ved=0CAUQjRw&amp;url=http://www.komen.org/&amp;ei=BfvuUfD9IIiUqwHPvIHQCw&amp;bvm=bv.49641647,d.aWc&amp;psig=AFQjCNGuPpiTVMC9vQr1XrDwXLyV6CdexA&amp;ust=1374702694451076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 userDrawn="1"/>
        </p:nvSpPr>
        <p:spPr>
          <a:xfrm rot="10800000" flipH="1">
            <a:off x="381000" y="228597"/>
            <a:ext cx="9296400" cy="1035045"/>
          </a:xfrm>
          <a:prstGeom prst="chevron">
            <a:avLst/>
          </a:prstGeom>
          <a:solidFill>
            <a:srgbClr val="EF7AA3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7AA3"/>
              </a:solidFill>
              <a:latin typeface="Gotham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28599"/>
            <a:ext cx="7696200" cy="103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4" descr="http://ww5.komen.org/images/sgk-logo_top.png">
            <a:hlinkClick r:id="rId27"/>
          </p:cNvPr>
          <p:cNvPicPr>
            <a:picLocks noChangeAspect="1" noChangeArrowheads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396" y="5943600"/>
            <a:ext cx="1592792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7999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79991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C8094B-405C-46BF-8AE0-1DAD4B6FBA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361527"/>
            <a:ext cx="6400800" cy="365125"/>
          </a:xfrm>
          <a:prstGeom prst="rect">
            <a:avLst/>
          </a:prstGeom>
        </p:spPr>
        <p:txBody>
          <a:bodyPr anchor="ctr"/>
          <a:lstStyle>
            <a:lvl1pPr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3" r:id="rId3"/>
    <p:sldLayoutId id="2147483676" r:id="rId4"/>
    <p:sldLayoutId id="2147483660" r:id="rId5"/>
    <p:sldLayoutId id="2147483677" r:id="rId6"/>
    <p:sldLayoutId id="2147483678" r:id="rId7"/>
    <p:sldLayoutId id="2147483672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67" r:id="rId14"/>
    <p:sldLayoutId id="2147483668" r:id="rId15"/>
    <p:sldLayoutId id="2147483661" r:id="rId16"/>
    <p:sldLayoutId id="2147483662" r:id="rId17"/>
    <p:sldLayoutId id="2147483663" r:id="rId18"/>
    <p:sldLayoutId id="2147483675" r:id="rId19"/>
    <p:sldLayoutId id="2147483666" r:id="rId20"/>
    <p:sldLayoutId id="2147483664" r:id="rId21"/>
    <p:sldLayoutId id="2147483665" r:id="rId22"/>
    <p:sldLayoutId id="2147483671" r:id="rId23"/>
    <p:sldLayoutId id="2147483669" r:id="rId24"/>
    <p:sldLayoutId id="2147483670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6699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99"/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6699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6699"/>
        </a:buClr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6699"/>
        </a:buClr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kinscoie.com/en/news-insights/security-breach-notification-chart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06/12/2015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C8094B-405C-46BF-8AE0-1DAD4B6FBAA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3254759"/>
            <a:ext cx="7469188" cy="1219200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opperplate Gothic Bold" panose="020E0705020206020404" pitchFamily="34" charset="0"/>
              </a:rPr>
              <a:t>ADVANCING TRUST IN </a:t>
            </a:r>
            <a:r>
              <a:rPr lang="en-US" smtClean="0">
                <a:latin typeface="Copperplate Gothic Bold" panose="020E0705020206020404" pitchFamily="34" charset="0"/>
              </a:rPr>
              <a:t>THE CHARITABLE </a:t>
            </a:r>
            <a:r>
              <a:rPr lang="en-US" dirty="0" smtClean="0">
                <a:latin typeface="Copperplate Gothic Bold" panose="020E0705020206020404" pitchFamily="34" charset="0"/>
              </a:rPr>
              <a:t>SECTOR CONFERENCE</a:t>
            </a:r>
          </a:p>
          <a:p>
            <a:pPr marL="0" indent="0" algn="ctr">
              <a:buNone/>
            </a:pPr>
            <a:r>
              <a:rPr lang="en-US" dirty="0" smtClean="0">
                <a:latin typeface="Copperplate Gothic Bold" panose="020E0705020206020404" pitchFamily="34" charset="0"/>
              </a:rPr>
              <a:t>June 12, 2015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533400"/>
            <a:ext cx="8229600" cy="3155728"/>
          </a:xfrm>
        </p:spPr>
        <p:txBody>
          <a:bodyPr anchor="t">
            <a:normAutofit/>
          </a:bodyPr>
          <a:lstStyle/>
          <a:p>
            <a:pPr algn="ctr"/>
            <a:r>
              <a:rPr lang="en-US" sz="2400" b="1" cap="none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BBB WISE GIVING ALLIANCE &amp;</a:t>
            </a:r>
            <a:br>
              <a:rPr lang="en-US" sz="2400" b="1" cap="none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</a:br>
            <a:r>
              <a:rPr lang="en-US" sz="2400" b="1" cap="none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THE INTERNATIONAL COMMITTEE OF FUNDRAISING ORGANIZATIONS</a:t>
            </a:r>
            <a:r>
              <a:rPr lang="en-US" b="1" cap="none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/>
            </a:r>
            <a:br>
              <a:rPr lang="en-US" b="1" cap="none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cap="none" dirty="0" smtClean="0">
                <a:solidFill>
                  <a:srgbClr val="EF7AA3"/>
                </a:solidFill>
              </a:rPr>
              <a:t>BREACH OF DONOR DATA:  BEYOND ONLINE SECURITY</a:t>
            </a:r>
            <a:endParaRPr lang="en-US" b="1" i="1" cap="none" dirty="0">
              <a:solidFill>
                <a:srgbClr val="EF7AA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031432"/>
            <a:ext cx="7696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Ellen Willmott</a:t>
            </a:r>
          </a:p>
          <a:p>
            <a:pPr algn="ctr"/>
            <a:r>
              <a:rPr lang="en-US" dirty="0" smtClean="0"/>
              <a:t> General Counsel &amp; Corporate Secretary</a:t>
            </a:r>
          </a:p>
          <a:p>
            <a:pPr algn="ctr"/>
            <a:r>
              <a:rPr lang="en-US" sz="1200" i="1" dirty="0" smtClean="0"/>
              <a:t>The opinions expressed here are my own and not that of The Susan G. Komen Breast Cancer Foundation, Inc.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661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51054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HYPOTHETICAL:  ITS FRIDAY AT 4 PM and THE Head of PROGRAM Calls to say – We’re Getting lots of angry calls about a “SAVE THE DATE” POSTCARD Sent to 10,000 SURVIVORS.  WE DON’T KNOW WHY, HELP!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8942-A986-4A34-96C4-656966DBD566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324600"/>
            <a:ext cx="6400800" cy="365125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094B-405C-46BF-8AE0-1DAD4B6FBA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PROTECTED DONOR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charity’s obligations to protect donor data extends beyond the protection of credit card and other financial information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 most state law schemes regulating , “sensitive personal information” or “protected personal information” includes an individual’s name (or first initial with last name) in combination with:</a:t>
            </a:r>
          </a:p>
          <a:p>
            <a:pPr lvl="1"/>
            <a:r>
              <a:rPr lang="en-US" b="1" i="1" dirty="0" smtClean="0"/>
              <a:t>The </a:t>
            </a:r>
            <a:r>
              <a:rPr lang="en-US" b="1" i="1" dirty="0"/>
              <a:t>physical or mental health or condition of the individual</a:t>
            </a:r>
            <a:r>
              <a:rPr lang="en-US" dirty="0"/>
              <a:t>;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provision of health care to the individual; or</a:t>
            </a:r>
          </a:p>
          <a:p>
            <a:pPr lvl="1"/>
            <a:r>
              <a:rPr lang="en-US" dirty="0" smtClean="0"/>
              <a:t>Payment </a:t>
            </a:r>
            <a:r>
              <a:rPr lang="en-US" dirty="0"/>
              <a:t>for the provision of health care to the individual</a:t>
            </a:r>
          </a:p>
          <a:p>
            <a:endParaRPr lang="en-US" dirty="0" smtClean="0"/>
          </a:p>
          <a:p>
            <a:r>
              <a:rPr lang="en-US" dirty="0" smtClean="0"/>
              <a:t>Many charities, particularly those in social and health services, collect certain types physical health information, and may be subject to the same breach notification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C8094B-405C-46BF-8AE0-1DAD4B6FBAA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1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Non-Financial Donor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not all states include personal health information in the definition of protected/sensitive information in the privacy/breach notification laws, many do (e.g. CA, FL, VA, TX)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HIPAA (Health Insurance Portability and Accountability Act) also governs protected health information of employees/volunteers covered under a regulated health plan (HIPAA obligations are not discussed here)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State </a:t>
            </a:r>
            <a:r>
              <a:rPr lang="en-US" dirty="0"/>
              <a:t>breach notification laws are strict liability –intent is irrelevant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PERKINS COIE (nationally ranked law firm) maintains an excellent chart on state security and privacy laws</a:t>
            </a:r>
          </a:p>
          <a:p>
            <a:pPr marL="40005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www.perkinscoie.com/en/news-insights/security-breach-notification-chart.html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C8094B-405C-46BF-8AE0-1DAD4B6FBAA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9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Risk?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83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sz="1800" b="1" cap="small" dirty="0" smtClean="0">
                <a:solidFill>
                  <a:srgbClr val="EF7AA3"/>
                </a:solidFill>
              </a:rPr>
              <a:t>WHAT IS THE RISK TO YOUR CHAIRTY?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Publicity regarding breach of security/privacy laws: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unauthorized access to </a:t>
            </a:r>
            <a:r>
              <a:rPr lang="en-US" sz="1600" dirty="0"/>
              <a:t>the information  </a:t>
            </a:r>
            <a:r>
              <a:rPr lang="en-US" sz="1600" i="1" dirty="0" smtClean="0"/>
              <a:t>(“unauthorized </a:t>
            </a:r>
            <a:r>
              <a:rPr lang="en-US" sz="1600" i="1" dirty="0"/>
              <a:t>access of data in electronic form containing personal </a:t>
            </a:r>
            <a:r>
              <a:rPr lang="en-US" sz="1600" i="1" dirty="0" smtClean="0"/>
              <a:t>information”)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unauthorized </a:t>
            </a:r>
            <a:r>
              <a:rPr lang="en-US" sz="1600" dirty="0"/>
              <a:t>use of sensitive personal information - even if the access is authorized </a:t>
            </a:r>
            <a:r>
              <a:rPr lang="en-US" sz="1600" i="1" dirty="0"/>
              <a:t>(“access by an employee or agent of the [charity] is not a breach of the security of the system, </a:t>
            </a:r>
            <a:r>
              <a:rPr lang="en-US" sz="1600" i="1" u="sng" dirty="0"/>
              <a:t>provided the information is not used for a purpose unrelated to the business or subject to further unauthorized use”)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State law regulatory compliance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Charity is responsible for complying with breach notification requirements in each state in which affected individual resides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Third-party vendors maintaining databases may share in responsibility depending on type of breach and contract terms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The charity spends valuable resources to comply with each state that regulates 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sz="1600" dirty="0" smtClean="0"/>
              <a:t>(</a:t>
            </a:r>
            <a:r>
              <a:rPr lang="en-US" sz="1600" i="1" dirty="0" smtClean="0"/>
              <a:t>italicized portions, excerpted from Fla</a:t>
            </a:r>
            <a:r>
              <a:rPr lang="en-US" sz="1600" i="1" dirty="0"/>
              <a:t>. Stat. § </a:t>
            </a:r>
            <a:r>
              <a:rPr lang="en-US" sz="1600" i="1" dirty="0" smtClean="0"/>
              <a:t>501.171</a:t>
            </a:r>
            <a:r>
              <a:rPr lang="en-US" sz="1600" dirty="0" smtClean="0"/>
              <a:t>)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C8094B-405C-46BF-8AE0-1DAD4B6FBAA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b="1" dirty="0">
                <a:solidFill>
                  <a:srgbClr val="EF7AA3"/>
                </a:solidFill>
              </a:rPr>
              <a:t>WHAT DO WE DO?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b="1" dirty="0" smtClean="0"/>
              <a:t>Protect</a:t>
            </a:r>
            <a:r>
              <a:rPr lang="en-US" dirty="0" smtClean="0"/>
              <a:t> “</a:t>
            </a:r>
            <a:r>
              <a:rPr lang="en-US" dirty="0"/>
              <a:t>sensitive” personal information (encryption, restricted access, etc.)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b="1" dirty="0" smtClean="0"/>
              <a:t>Educate</a:t>
            </a:r>
            <a:r>
              <a:rPr lang="en-US" dirty="0" smtClean="0"/>
              <a:t> </a:t>
            </a:r>
            <a:r>
              <a:rPr lang="en-US" dirty="0"/>
              <a:t>staff that has access to such information on what uses are permitted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b="1" dirty="0"/>
              <a:t>Review</a:t>
            </a:r>
            <a:r>
              <a:rPr lang="en-US" dirty="0"/>
              <a:t>, understand and </a:t>
            </a:r>
            <a:r>
              <a:rPr lang="en-US" dirty="0" smtClean="0"/>
              <a:t>coordinate check the </a:t>
            </a:r>
            <a:r>
              <a:rPr lang="en-US" dirty="0"/>
              <a:t>information provided to donors/stakeholders at the point of </a:t>
            </a:r>
            <a:r>
              <a:rPr lang="en-US" dirty="0" smtClean="0"/>
              <a:t>collection (</a:t>
            </a:r>
            <a:r>
              <a:rPr lang="en-US" b="1" dirty="0" smtClean="0"/>
              <a:t>REMEMBER: </a:t>
            </a:r>
            <a:r>
              <a:rPr lang="en-US" dirty="0" smtClean="0"/>
              <a:t>a charity collects information from may sources:  </a:t>
            </a:r>
            <a:r>
              <a:rPr lang="en-US" dirty="0"/>
              <a:t>message boards/chat rooms, event registrations, donation forms, </a:t>
            </a:r>
            <a:r>
              <a:rPr lang="en-US" dirty="0" smtClean="0"/>
              <a:t>direct service/reference pages, business </a:t>
            </a:r>
            <a:r>
              <a:rPr lang="en-US" dirty="0"/>
              <a:t>reply envelopes - what do you tell </a:t>
            </a:r>
            <a:r>
              <a:rPr lang="en-US" dirty="0" smtClean="0"/>
              <a:t>donors and stakeholders at </a:t>
            </a:r>
            <a:r>
              <a:rPr lang="en-US" dirty="0"/>
              <a:t>each point </a:t>
            </a:r>
            <a:r>
              <a:rPr lang="en-US" dirty="0" smtClean="0"/>
              <a:t>of </a:t>
            </a:r>
            <a:r>
              <a:rPr lang="en-US" dirty="0"/>
              <a:t>collection? 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b="1" dirty="0" smtClean="0"/>
              <a:t>Implement</a:t>
            </a:r>
            <a:r>
              <a:rPr lang="en-US" dirty="0" smtClean="0"/>
              <a:t> a </a:t>
            </a:r>
            <a:r>
              <a:rPr lang="en-US" dirty="0"/>
              <a:t>response </a:t>
            </a:r>
            <a:r>
              <a:rPr lang="en-US" dirty="0" smtClean="0"/>
              <a:t>team/plan to manage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C8094B-405C-46BF-8AE0-1DAD4B6FBAA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2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BREACH?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So, why would that hypothetical “Save the Date” card be problematic?  </a:t>
            </a:r>
          </a:p>
          <a:p>
            <a:pPr marL="0" lvl="0" indent="0">
              <a:buNone/>
            </a:pP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WHAT IF POSTCARD SAID….</a:t>
            </a:r>
          </a:p>
          <a:p>
            <a:pPr marL="0" lvl="0" indent="0">
              <a:buNone/>
            </a:pPr>
            <a:endParaRPr lang="en-US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Mr. JOE SMITH</a:t>
            </a: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#5 ANY STREET</a:t>
            </a: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HOMETOWN, AA 00000</a:t>
            </a: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---------------------------------</a:t>
            </a: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Dear Mr. Smith, </a:t>
            </a: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CONGRATULATIONS.  IT IS TIME TO CELEBRATE YOUR VICTORY!!!</a:t>
            </a:r>
          </a:p>
          <a:p>
            <a:pPr marL="400050" lvl="1" indent="0">
              <a:buNone/>
            </a:pPr>
            <a:endParaRPr lang="en-US" sz="17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SAVE THE DATE:  January 1, 2014</a:t>
            </a: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OCCASION:  CELEBRATING YOUR 5</a:t>
            </a:r>
            <a:r>
              <a:rPr lang="en-US" sz="17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</a:t>
            </a: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YEAR AS A CANCER SURVIVOR</a:t>
            </a:r>
          </a:p>
          <a:p>
            <a:pPr marL="400050" lvl="1" indent="0">
              <a:buNone/>
            </a:pPr>
            <a:r>
              <a:rPr lang="en-US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WHERE :  NEW LOCATION</a:t>
            </a:r>
          </a:p>
          <a:p>
            <a:pPr marL="0" lvl="0" indent="0">
              <a:buNone/>
            </a:pPr>
            <a:endParaRPr lang="en-US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access to “</a:t>
            </a: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survivor status”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information may be authorized  - BUT the use of that information </a:t>
            </a: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an unprotected mailer c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ould be state law breach if </a:t>
            </a: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charity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doesn’t have permission </a:t>
            </a: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publish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individual’s health status</a:t>
            </a:r>
            <a:endParaRPr lang="en-US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C8094B-405C-46BF-8AE0-1DAD4B6FBAA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9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what information is considered “sensitive” “protected” and/or “personal information” for state law purposes – manage to the most restrictive state</a:t>
            </a:r>
          </a:p>
          <a:p>
            <a:endParaRPr lang="en-US" dirty="0" smtClean="0"/>
          </a:p>
          <a:p>
            <a:r>
              <a:rPr lang="en-US" dirty="0" smtClean="0"/>
              <a:t>Understand what donors/stakeholders are told at the point of collection (in every format)</a:t>
            </a:r>
          </a:p>
          <a:p>
            <a:endParaRPr lang="en-US" dirty="0" smtClean="0"/>
          </a:p>
          <a:p>
            <a:r>
              <a:rPr lang="en-US" dirty="0" smtClean="0"/>
              <a:t>Use commercially reasonable measures to protect the information</a:t>
            </a:r>
          </a:p>
          <a:p>
            <a:endParaRPr lang="en-US" dirty="0" smtClean="0"/>
          </a:p>
          <a:p>
            <a:r>
              <a:rPr lang="en-US" dirty="0" smtClean="0"/>
              <a:t>Educate those with access to protected information on what may and may not be done with that information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Have a response team/plan in place to manage a breach situation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585223-E162-423C-ADBC-99788C0FC92B}" type="datetime1">
              <a:rPr lang="en-US" smtClean="0"/>
              <a:pPr/>
              <a:t>6/11/2015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C8094B-405C-46BF-8AE0-1DAD4B6FBAA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55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768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BBB WISE GIVING ALLIANCE &amp; THE INTERNATIONAL COMMITTEE OF FUNDRAISING ORGANIZATIONS  BREACH OF DONOR DATA:  BEYOND ONLINE SECURITY</vt:lpstr>
      <vt:lpstr>HYPOTHETICAL:  ITS FRIDAY AT 4 PM and THE Head of PROGRAM Calls to say – We’re Getting lots of angry calls about a “SAVE THE DATE” POSTCARD Sent to 10,000 SURVIVORS.  WE DON’T KNOW WHY, HELP!</vt:lpstr>
      <vt:lpstr>OTHER TYPES OF PROTECTED DONOR DATA</vt:lpstr>
      <vt:lpstr>REGULATION OF Non-Financial Donor Information</vt:lpstr>
      <vt:lpstr>What is the Risk?  </vt:lpstr>
      <vt:lpstr>PowerPoint Presentation</vt:lpstr>
      <vt:lpstr>WHERE’s THE BREACH?</vt:lpstr>
      <vt:lpstr>Conclusion</vt:lpstr>
    </vt:vector>
  </TitlesOfParts>
  <Company>Slingshot,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Cheney</dc:creator>
  <cp:lastModifiedBy>Castro, Elvia</cp:lastModifiedBy>
  <cp:revision>56</cp:revision>
  <dcterms:created xsi:type="dcterms:W3CDTF">2013-10-23T22:36:51Z</dcterms:created>
  <dcterms:modified xsi:type="dcterms:W3CDTF">2015-06-11T20:38:46Z</dcterms:modified>
</cp:coreProperties>
</file>